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Default Extension="jpg" ContentType="image/jpg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Default Extension="png" ContentType="image/png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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7556500" cy="10693400"/>
  <p:notesSz cx="7556500" cy="10693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
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slide" Target="../slides/slide1.xml"/></Relationships>
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.xml"/></Relationships>
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slide" Target="../slides/slide3.xml"/></Relationships>
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slide" Target="../slides/slide4.xml"/></Relationships>
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slide" Target="../slides/slide5.xml"/></Relationships>
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6.xml"/></Relationships>
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slide" Target="../slides/slide7.xml"/></Relationships>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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4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theme" Target="../theme/theme1.xml"/></Relationships>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5"/>
            <a:ext cx="6806564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4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571369" y="9944862"/>
            <a:ext cx="24201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3725164" y="9936226"/>
            <a:ext cx="109220" cy="139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slide" Target="slide1.xml"/></Relationships>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slide" Target="slide2.xml"/></Relationships>
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Relationship Id="rId3" Type="http://schemas.openxmlformats.org/officeDocument/2006/relationships/image" Target="../media/image2.jpg"/><Relationship Id="rId4" Type="http://schemas.openxmlformats.org/officeDocument/2006/relationships/notesSlide" Target="../notesSlides/notesSlide3.xml"/><Relationship Id="rId5" Type="http://schemas.openxmlformats.org/officeDocument/2006/relationships/slide" Target="slide3.xml"/></Relationships>
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Relationship Id="rId3" Type="http://schemas.openxmlformats.org/officeDocument/2006/relationships/image" Target="../media/image4.jpg"/><Relationship Id="rId4" Type="http://schemas.openxmlformats.org/officeDocument/2006/relationships/notesSlide" Target="../notesSlides/notesSlide4.xml"/><Relationship Id="rId5" Type="http://schemas.openxmlformats.org/officeDocument/2006/relationships/slide" Target="slide4.xml"/></Relationships>
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g"/><Relationship Id="rId3" Type="http://schemas.openxmlformats.org/officeDocument/2006/relationships/image" Target="../media/image6.jpg"/><Relationship Id="rId4" Type="http://schemas.openxmlformats.org/officeDocument/2006/relationships/notesSlide" Target="../notesSlides/notesSlide5.xml"/><Relationship Id="rId5" Type="http://schemas.openxmlformats.org/officeDocument/2006/relationships/slide" Target="slide5.xml"/></Relationships>
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3" Type="http://schemas.openxmlformats.org/officeDocument/2006/relationships/image" Target="../media/image8.jpg"/><Relationship Id="rId4" Type="http://schemas.openxmlformats.org/officeDocument/2006/relationships/notesSlide" Target="../notesSlides/notesSlide6.xml"/><Relationship Id="rId5" Type="http://schemas.openxmlformats.org/officeDocument/2006/relationships/slide" Target="slide6.xml"/></Relationships>
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Relationship Id="rId3" Type="http://schemas.openxmlformats.org/officeDocument/2006/relationships/notesSlide" Target="../notesSlides/notesSlide7.xml"/><Relationship Id="rId4" Type="http://schemas.openxmlformats.org/officeDocument/2006/relationships/slide" Target="slide7.xml"/></Relationships>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988257"/>
            <a:ext cx="6214745" cy="827659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734820">
              <a:lnSpc>
                <a:spcPct val="100000"/>
              </a:lnSpc>
              <a:tabLst>
                <a:tab pos="2648585" algn="l"/>
              </a:tabLst>
            </a:pPr>
            <a:r>
              <a:rPr dirty="0" sz="1800" b="1">
                <a:latin typeface="微软雅黑"/>
                <a:cs typeface="微软雅黑"/>
              </a:rPr>
              <a:t>第一章	动画造型设计概论</a:t>
            </a:r>
            <a:endParaRPr sz="1800">
              <a:latin typeface="微软雅黑"/>
              <a:cs typeface="微软雅黑"/>
            </a:endParaRPr>
          </a:p>
          <a:p>
            <a:pPr algn="just" marL="12700" marR="5080" indent="304800">
              <a:lnSpc>
                <a:spcPct val="216699"/>
              </a:lnSpc>
              <a:spcBef>
                <a:spcPts val="1100"/>
              </a:spcBef>
            </a:pPr>
            <a:r>
              <a:rPr dirty="0" sz="1200">
                <a:latin typeface="Arial Unicode MS"/>
                <a:cs typeface="Arial Unicode MS"/>
              </a:rPr>
              <a:t>动画造型设计是动画创作中极为重要的一部分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是一部动画片制作的基础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纵观历史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中</a:t>
            </a:r>
            <a:r>
              <a:rPr dirty="0" sz="1200">
                <a:latin typeface="Arial Unicode MS"/>
                <a:cs typeface="Arial Unicode MS"/>
              </a:rPr>
              <a:t> 国动画一路走来充满艰辛</a:t>
            </a:r>
            <a:r>
              <a:rPr dirty="0" sz="1200" spc="-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从万氏兄弟</a:t>
            </a:r>
            <a:r>
              <a:rPr dirty="0" sz="1200" spc="-50">
                <a:latin typeface="Arial Unicode MS"/>
                <a:cs typeface="Arial Unicode MS"/>
              </a:rPr>
              <a:t>的</a:t>
            </a:r>
            <a:r>
              <a:rPr dirty="0" sz="1200">
                <a:latin typeface="Arial Unicode MS"/>
                <a:cs typeface="Arial Unicode MS"/>
              </a:rPr>
              <a:t>《铁扇公主</a:t>
            </a:r>
            <a:r>
              <a:rPr dirty="0" sz="1200" spc="-50">
                <a:latin typeface="Arial Unicode MS"/>
                <a:cs typeface="Arial Unicode MS"/>
              </a:rPr>
              <a:t>》</a:t>
            </a:r>
            <a:r>
              <a:rPr dirty="0" sz="1200" spc="-60">
                <a:latin typeface="Arial Unicode MS"/>
                <a:cs typeface="Arial Unicode MS"/>
              </a:rPr>
              <a:t>到</a:t>
            </a:r>
            <a:r>
              <a:rPr dirty="0" sz="1200">
                <a:latin typeface="Arial Unicode MS"/>
                <a:cs typeface="Arial Unicode MS"/>
              </a:rPr>
              <a:t>《大闹天宫</a:t>
            </a:r>
            <a:r>
              <a:rPr dirty="0" sz="1200" spc="-50">
                <a:latin typeface="Arial Unicode MS"/>
                <a:cs typeface="Arial Unicode MS"/>
              </a:rPr>
              <a:t>》</a:t>
            </a:r>
            <a:r>
              <a:rPr dirty="0" sz="1200" spc="-100">
                <a:latin typeface="Arial Unicode MS"/>
                <a:cs typeface="Arial Unicode MS"/>
              </a:rPr>
              <a:t>、</a:t>
            </a:r>
            <a:r>
              <a:rPr dirty="0" sz="1200" spc="-15">
                <a:latin typeface="Arial Unicode MS"/>
                <a:cs typeface="Arial Unicode MS"/>
              </a:rPr>
              <a:t>《</a:t>
            </a:r>
            <a:r>
              <a:rPr dirty="0" sz="1200">
                <a:latin typeface="Arial Unicode MS"/>
                <a:cs typeface="Arial Unicode MS"/>
              </a:rPr>
              <a:t>哪吒闹海</a:t>
            </a:r>
            <a:r>
              <a:rPr dirty="0" sz="1200" spc="-50">
                <a:latin typeface="Arial Unicode MS"/>
                <a:cs typeface="Arial Unicode MS"/>
              </a:rPr>
              <a:t>》到</a:t>
            </a:r>
            <a:r>
              <a:rPr dirty="0" sz="1200">
                <a:latin typeface="Arial Unicode MS"/>
                <a:cs typeface="Arial Unicode MS"/>
              </a:rPr>
              <a:t>《宝</a:t>
            </a:r>
            <a:r>
              <a:rPr dirty="0" sz="1200">
                <a:latin typeface="Arial Unicode MS"/>
                <a:cs typeface="Arial Unicode MS"/>
              </a:rPr>
              <a:t> 莲灯</a:t>
            </a:r>
            <a:r>
              <a:rPr dirty="0" sz="1200" spc="-100">
                <a:latin typeface="Arial Unicode MS"/>
                <a:cs typeface="Arial Unicode MS"/>
              </a:rPr>
              <a:t>》，</a:t>
            </a:r>
            <a:r>
              <a:rPr dirty="0" sz="1200">
                <a:latin typeface="Arial Unicode MS"/>
                <a:cs typeface="Arial Unicode MS"/>
              </a:rPr>
              <a:t>历经风云更替</a:t>
            </a:r>
            <a:r>
              <a:rPr dirty="0" sz="1200" spc="-10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我们记住的依然还是那些经典的动画作品</a:t>
            </a:r>
            <a:r>
              <a:rPr dirty="0" sz="1200" spc="-10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故事早已朗朗上口</a:t>
            </a:r>
            <a:r>
              <a:rPr dirty="0" sz="1200" spc="-8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实际</a:t>
            </a:r>
            <a:r>
              <a:rPr dirty="0" sz="1200">
                <a:latin typeface="Arial Unicode MS"/>
                <a:cs typeface="Arial Unicode MS"/>
              </a:rPr>
              <a:t> 上我们记住的是那些动画形象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因为形象演绎了故事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形象传达了精神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这些令我们引以为豪</a:t>
            </a:r>
            <a:r>
              <a:rPr dirty="0" sz="1200">
                <a:latin typeface="Arial Unicode MS"/>
                <a:cs typeface="Arial Unicode MS"/>
              </a:rPr>
              <a:t> 的形象不但代表了那个年代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也代表了中国人民的精神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它们开创了中国动画的历史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但迄今</a:t>
            </a:r>
            <a:r>
              <a:rPr dirty="0" sz="1200">
                <a:latin typeface="Arial Unicode MS"/>
                <a:cs typeface="Arial Unicode MS"/>
              </a:rPr>
              <a:t> 为止，在我国的动画发展过程中成功的动画形象仍屈指可数。</a:t>
            </a:r>
            <a:endParaRPr sz="1200">
              <a:latin typeface="Arial Unicode MS"/>
              <a:cs typeface="Arial Unicode MS"/>
            </a:endParaRPr>
          </a:p>
          <a:p>
            <a:pPr>
              <a:lnSpc>
                <a:spcPct val="100000"/>
              </a:lnSpc>
              <a:spcBef>
                <a:spcPts val="23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30480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娱乐性是动画这一艺术形式存在的价值</a:t>
            </a:r>
            <a:r>
              <a:rPr dirty="0" sz="1200" spc="-24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从动画诞生之日起</a:t>
            </a:r>
            <a:r>
              <a:rPr dirty="0" sz="1200" spc="-229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那些熟悉可爱的动画形象始</a:t>
            </a:r>
            <a:r>
              <a:rPr dirty="0" sz="1200">
                <a:latin typeface="Arial Unicode MS"/>
                <a:cs typeface="Arial Unicode MS"/>
              </a:rPr>
              <a:t> 终伴随人们度过快乐时光</a:t>
            </a:r>
            <a:r>
              <a:rPr dirty="0" sz="1200" spc="-24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娱乐性同样也成为动画造型最为重要的特征</a:t>
            </a:r>
            <a:r>
              <a:rPr dirty="0" sz="1200" spc="-229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动画造型设计的目的</a:t>
            </a:r>
            <a:r>
              <a:rPr dirty="0" sz="1200">
                <a:latin typeface="Arial Unicode MS"/>
                <a:cs typeface="Arial Unicode MS"/>
              </a:rPr>
              <a:t> 就是要赋予每一个动画角色独特的艺术感染力与生命力</a:t>
            </a:r>
            <a:r>
              <a:rPr dirty="0" sz="1200" spc="-2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无论动画造型的风格如何变化</a:t>
            </a:r>
            <a:r>
              <a:rPr dirty="0" sz="1200" spc="-229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但作</a:t>
            </a:r>
            <a:r>
              <a:rPr dirty="0" sz="1200">
                <a:latin typeface="Arial Unicode MS"/>
                <a:cs typeface="Arial Unicode MS"/>
              </a:rPr>
              <a:t> 为人的精神与情感的共同载体这一本质是不变的</a:t>
            </a:r>
            <a:r>
              <a:rPr dirty="0" sz="1200" spc="-2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抓住这一点是动画造型设计的核心</a:t>
            </a:r>
            <a:r>
              <a:rPr dirty="0" sz="1200" spc="-229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娱乐性</a:t>
            </a:r>
            <a:r>
              <a:rPr dirty="0" sz="1200">
                <a:latin typeface="Arial Unicode MS"/>
                <a:cs typeface="Arial Unicode MS"/>
              </a:rPr>
              <a:t> 也正是中国动画中比较缺少的元素</a:t>
            </a:r>
            <a:r>
              <a:rPr dirty="0" sz="1200" spc="-47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动画造型设计的成功与否在某种程度上决定了一部动画片</a:t>
            </a:r>
            <a:r>
              <a:rPr dirty="0" sz="1200">
                <a:latin typeface="Arial Unicode MS"/>
                <a:cs typeface="Arial Unicode MS"/>
              </a:rPr>
              <a:t> 的成败，因此，掌握造型设计的要义与方法、技能对于从事动画行业的设计师尤为重要。</a:t>
            </a:r>
            <a:endParaRPr sz="1200">
              <a:latin typeface="Arial Unicode MS"/>
              <a:cs typeface="Arial Unicode MS"/>
            </a:endParaRPr>
          </a:p>
          <a:p>
            <a:pPr>
              <a:lnSpc>
                <a:spcPct val="100000"/>
              </a:lnSpc>
              <a:spcBef>
                <a:spcPts val="11"/>
              </a:spcBef>
            </a:pPr>
            <a:endParaRPr sz="1200">
              <a:latin typeface="Times New Roman"/>
              <a:cs typeface="Times New Roman"/>
            </a:endParaRPr>
          </a:p>
          <a:p>
            <a:pPr algn="just" marL="12700" marR="5080" indent="30480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场景设计是指动画片中除角色造型之外的一切物象的造型设计</a:t>
            </a:r>
            <a:r>
              <a:rPr dirty="0" sz="1200" spc="-47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一部动画片包含若干个主</a:t>
            </a:r>
            <a:r>
              <a:rPr dirty="0" sz="1200">
                <a:latin typeface="Arial Unicode MS"/>
                <a:cs typeface="Arial Unicode MS"/>
              </a:rPr>
              <a:t> 要场景</a:t>
            </a:r>
            <a:r>
              <a:rPr dirty="0" sz="1200" spc="-12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例如</a:t>
            </a:r>
            <a:r>
              <a:rPr dirty="0" sz="1200" spc="-12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室内室外</a:t>
            </a:r>
            <a:r>
              <a:rPr dirty="0" sz="1200" spc="-12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城市乡村或者现实与幻想中的场景</a:t>
            </a:r>
            <a:r>
              <a:rPr dirty="0" sz="1200" spc="-11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场景设计按照设定的美术风格</a:t>
            </a:r>
            <a:r>
              <a:rPr dirty="0" sz="1200">
                <a:latin typeface="Arial Unicode MS"/>
                <a:cs typeface="Arial Unicode MS"/>
              </a:rPr>
              <a:t> 展开剧情</a:t>
            </a:r>
            <a:r>
              <a:rPr dirty="0" sz="1200" spc="-12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为每一镜的角色表演提供活动空间</a:t>
            </a:r>
            <a:r>
              <a:rPr dirty="0" sz="1200" spc="-12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它包含场景造型</a:t>
            </a:r>
            <a:r>
              <a:rPr dirty="0" sz="1200" spc="-12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色彩</a:t>
            </a:r>
            <a:r>
              <a:rPr dirty="0" sz="1200" spc="-11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色调等所有构成元素</a:t>
            </a:r>
            <a:r>
              <a:rPr dirty="0" sz="1200">
                <a:latin typeface="Arial Unicode MS"/>
                <a:cs typeface="Arial Unicode MS"/>
              </a:rPr>
              <a:t> 的设定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主要功能为营造气氛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是一门为完成戏剧冲突</a:t>
            </a:r>
            <a:r>
              <a:rPr dirty="0" sz="1200" spc="-17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刻画角色性格提供服务的时空造型艺</a:t>
            </a:r>
            <a:r>
              <a:rPr dirty="0" sz="1200">
                <a:latin typeface="Arial Unicode MS"/>
                <a:cs typeface="Arial Unicode MS"/>
              </a:rPr>
              <a:t> 术</a:t>
            </a:r>
            <a:r>
              <a:rPr dirty="0" sz="1200" spc="-4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在动画公司里</a:t>
            </a:r>
            <a:r>
              <a:rPr dirty="0" sz="1200" spc="-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我们通常将场景设计的工作称</a:t>
            </a:r>
            <a:r>
              <a:rPr dirty="0" sz="1200" spc="-15">
                <a:latin typeface="Arial Unicode MS"/>
                <a:cs typeface="Arial Unicode MS"/>
              </a:rPr>
              <a:t>为</a:t>
            </a:r>
            <a:r>
              <a:rPr dirty="0" sz="1200" spc="25">
                <a:latin typeface="Arial Unicode MS"/>
                <a:cs typeface="Arial Unicode MS"/>
              </a:rPr>
              <a:t>“</a:t>
            </a:r>
            <a:r>
              <a:rPr dirty="0" sz="1200">
                <a:latin typeface="Arial Unicode MS"/>
                <a:cs typeface="Arial Unicode MS"/>
              </a:rPr>
              <a:t>绘景</a:t>
            </a:r>
            <a:r>
              <a:rPr dirty="0" sz="1200">
                <a:latin typeface="Arial Unicode MS"/>
                <a:cs typeface="Arial Unicode MS"/>
              </a:rPr>
              <a:t>”</a:t>
            </a:r>
            <a:r>
              <a:rPr dirty="0" sz="1200" spc="-2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很多动画人员不甘心从事场景设</a:t>
            </a:r>
            <a:r>
              <a:rPr dirty="0" sz="1200">
                <a:latin typeface="Arial Unicode MS"/>
                <a:cs typeface="Arial Unicode MS"/>
              </a:rPr>
              <a:t> 计与研究</a:t>
            </a:r>
            <a:r>
              <a:rPr dirty="0" sz="1200" spc="-2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实际上在动画设计中场景设计与造型设计扮演了同样重要的角色</a:t>
            </a:r>
            <a:r>
              <a:rPr dirty="0" sz="1200" spc="-229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甚至有些动画片</a:t>
            </a:r>
            <a:r>
              <a:rPr dirty="0" sz="1200">
                <a:latin typeface="Arial Unicode MS"/>
                <a:cs typeface="Arial Unicode MS"/>
              </a:rPr>
              <a:t> 尤其以场景设计取胜。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73100" y="1024636"/>
            <a:ext cx="6290945" cy="744728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 indent="3048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随着动画技术的进步和制作手段的多样化</a:t>
            </a:r>
            <a:r>
              <a:rPr dirty="0" sz="1200" spc="-47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造型设计与场景设计呈现了更多更丰富的风格</a:t>
            </a:r>
            <a:endParaRPr sz="1200">
              <a:latin typeface="Arial Unicode MS"/>
              <a:cs typeface="Arial Unicode MS"/>
            </a:endParaRPr>
          </a:p>
          <a:p>
            <a:pPr algn="just" marL="12700" marR="8128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样式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但万变不离其宗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本书正是探讨了动画造型设计和动画场景设计的普遍规律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并结合实</a:t>
            </a:r>
            <a:r>
              <a:rPr dirty="0" sz="1200">
                <a:latin typeface="Arial Unicode MS"/>
                <a:cs typeface="Arial Unicode MS"/>
              </a:rPr>
              <a:t> 践经验与案例</a:t>
            </a:r>
            <a:r>
              <a:rPr dirty="0" sz="1200" spc="-12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旨在深入浅出</a:t>
            </a:r>
            <a:r>
              <a:rPr dirty="0" sz="1200" spc="-12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为相关人员提供参考和指导</a:t>
            </a:r>
            <a:r>
              <a:rPr dirty="0" sz="1200" spc="-12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文章谬误之处</a:t>
            </a:r>
            <a:r>
              <a:rPr dirty="0" sz="1200" spc="-11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还望读者批评指</a:t>
            </a:r>
            <a:r>
              <a:rPr dirty="0" sz="1200">
                <a:latin typeface="Arial Unicode MS"/>
                <a:cs typeface="Arial Unicode MS"/>
              </a:rPr>
              <a:t> 正。</a:t>
            </a:r>
            <a:endParaRPr sz="1200">
              <a:latin typeface="Arial Unicode MS"/>
              <a:cs typeface="Arial Unicode MS"/>
            </a:endParaRPr>
          </a:p>
          <a:p>
            <a:pPr>
              <a:lnSpc>
                <a:spcPct val="100000"/>
              </a:lnSpc>
            </a:pP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6"/>
              </a:spcBef>
            </a:pPr>
            <a:endParaRPr sz="1450">
              <a:latin typeface="Times New Roman"/>
              <a:cs typeface="Times New Roman"/>
            </a:endParaRPr>
          </a:p>
          <a:p>
            <a:pPr marL="317500">
              <a:lnSpc>
                <a:spcPct val="100000"/>
              </a:lnSpc>
            </a:pPr>
            <a:r>
              <a:rPr dirty="0" sz="1200" b="1">
                <a:latin typeface="微软雅黑"/>
                <a:cs typeface="微软雅黑"/>
              </a:rPr>
              <a:t>什么是造型设计</a:t>
            </a:r>
            <a:endParaRPr sz="1200">
              <a:latin typeface="微软雅黑"/>
              <a:cs typeface="微软雅黑"/>
            </a:endParaRPr>
          </a:p>
          <a:p>
            <a:pPr>
              <a:lnSpc>
                <a:spcPct val="100000"/>
              </a:lnSpc>
              <a:spcBef>
                <a:spcPts val="23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5080" indent="30480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动画造型设计是指对动画角色的形象</a:t>
            </a:r>
            <a:r>
              <a:rPr dirty="0" sz="1200" spc="-16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服饰</a:t>
            </a:r>
            <a:r>
              <a:rPr dirty="0" sz="1200" spc="-160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道具等进行设定的创作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动画是绘画艺术与</a:t>
            </a:r>
            <a:r>
              <a:rPr dirty="0" sz="1200">
                <a:latin typeface="Arial Unicode MS"/>
                <a:cs typeface="Arial Unicode MS"/>
              </a:rPr>
              <a:t> 电影原理相结合的艺术形式</a:t>
            </a:r>
            <a:r>
              <a:rPr dirty="0" sz="1200" spc="-47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造型的设定既要充分体现每一角色的特性又要符合动作原理和制</a:t>
            </a:r>
            <a:r>
              <a:rPr dirty="0" sz="1200">
                <a:latin typeface="Arial Unicode MS"/>
                <a:cs typeface="Arial Unicode MS"/>
              </a:rPr>
              <a:t> 作技术要求</a:t>
            </a:r>
            <a:r>
              <a:rPr dirty="0" sz="1200" spc="-85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这是一个对自然</a:t>
            </a:r>
            <a:r>
              <a:rPr dirty="0" sz="1200" spc="-75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生活中的形象进行选择</a:t>
            </a:r>
            <a:r>
              <a:rPr dirty="0" sz="1200" spc="-85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概括</a:t>
            </a:r>
            <a:r>
              <a:rPr dirty="0" sz="1200" spc="-75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提炼</a:t>
            </a:r>
            <a:r>
              <a:rPr dirty="0" sz="1200" spc="-85">
                <a:latin typeface="Arial Unicode MS"/>
                <a:cs typeface="Arial Unicode MS"/>
              </a:rPr>
              <a:t>、</a:t>
            </a:r>
            <a:r>
              <a:rPr dirty="0" sz="1200">
                <a:latin typeface="Arial Unicode MS"/>
                <a:cs typeface="Arial Unicode MS"/>
              </a:rPr>
              <a:t>综合的创作过程</a:t>
            </a:r>
            <a:r>
              <a:rPr dirty="0" sz="1200" spc="-75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设计</a:t>
            </a:r>
            <a:r>
              <a:rPr dirty="0" sz="1200">
                <a:latin typeface="Arial Unicode MS"/>
                <a:cs typeface="Arial Unicode MS"/>
              </a:rPr>
              <a:t> 时不仅需要熟悉和掌握动画造型语言的规律性和特殊性</a:t>
            </a:r>
            <a:r>
              <a:rPr dirty="0" sz="1200" spc="-54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更加需要发挥想象力和创造力</a:t>
            </a:r>
            <a:r>
              <a:rPr dirty="0" sz="1200" spc="-53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因此，</a:t>
            </a:r>
            <a:r>
              <a:rPr dirty="0" sz="1200">
                <a:latin typeface="Arial Unicode MS"/>
                <a:cs typeface="Arial Unicode MS"/>
              </a:rPr>
              <a:t> 对于生活的细致观察和体验有助于设计经验的积累</a:t>
            </a:r>
            <a:r>
              <a:rPr dirty="0" sz="1200" spc="-47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尤其要注意观察不同特征的人物形象和动</a:t>
            </a:r>
            <a:r>
              <a:rPr dirty="0" sz="1200">
                <a:latin typeface="Arial Unicode MS"/>
                <a:cs typeface="Arial Unicode MS"/>
              </a:rPr>
              <a:t> 作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更加有利于造型设计的创作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无论题材或造型风格是否存在异同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动画总是以人类的共同</a:t>
            </a:r>
            <a:r>
              <a:rPr dirty="0" sz="1200">
                <a:latin typeface="Arial Unicode MS"/>
                <a:cs typeface="Arial Unicode MS"/>
              </a:rPr>
              <a:t> 经验为载体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传达了普遍的情感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万变不离其宗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在设计造型之前首先要了解人的外在特征与</a:t>
            </a:r>
            <a:r>
              <a:rPr dirty="0" sz="1200">
                <a:latin typeface="Arial Unicode MS"/>
                <a:cs typeface="Arial Unicode MS"/>
              </a:rPr>
              <a:t> 内在性格差异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不管角色的形象如何变化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都影射了人的特性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只有抓住这一点才能成功地塑</a:t>
            </a:r>
            <a:r>
              <a:rPr dirty="0" sz="1200">
                <a:latin typeface="Arial Unicode MS"/>
                <a:cs typeface="Arial Unicode MS"/>
              </a:rPr>
              <a:t> 造角色，与观众产生共鸣。</a:t>
            </a:r>
            <a:endParaRPr sz="1200">
              <a:latin typeface="Arial Unicode MS"/>
              <a:cs typeface="Arial Unicode MS"/>
            </a:endParaRPr>
          </a:p>
          <a:p>
            <a:pPr>
              <a:lnSpc>
                <a:spcPct val="100000"/>
              </a:lnSpc>
              <a:spcBef>
                <a:spcPts val="11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 marR="21590" indent="304800">
              <a:lnSpc>
                <a:spcPct val="216699"/>
              </a:lnSpc>
            </a:pPr>
            <a:r>
              <a:rPr dirty="0" sz="1200">
                <a:latin typeface="Arial Unicode MS"/>
                <a:cs typeface="Arial Unicode MS"/>
              </a:rPr>
              <a:t>娱乐性是动画产生、存在与发展的依托，从写实到夸张、从黑白到彩色、从二维到三维， 无论怎样进步，娱乐功能始终是动画的魅力所在。这一点也正是角色造型最重要的本质特征。 人们永远记得那些曾经陪伴他们的动画形象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与他们在一起的感觉总是轻松愉快的</a:t>
            </a:r>
            <a:r>
              <a:rPr dirty="0" sz="1200" spc="-160">
                <a:latin typeface="Arial Unicode MS"/>
                <a:cs typeface="Arial Unicode MS"/>
              </a:rPr>
              <a:t>。</a:t>
            </a:r>
            <a:r>
              <a:rPr dirty="0" sz="1200">
                <a:latin typeface="Arial Unicode MS"/>
                <a:cs typeface="Arial Unicode MS"/>
              </a:rPr>
              <a:t>因此</a:t>
            </a:r>
            <a:r>
              <a:rPr dirty="0" sz="1200" spc="-160">
                <a:latin typeface="Arial Unicode MS"/>
                <a:cs typeface="Arial Unicode MS"/>
              </a:rPr>
              <a:t>，</a:t>
            </a:r>
            <a:r>
              <a:rPr dirty="0" sz="1200">
                <a:latin typeface="Arial Unicode MS"/>
                <a:cs typeface="Arial Unicode MS"/>
              </a:rPr>
              <a:t>动</a:t>
            </a:r>
            <a:r>
              <a:rPr dirty="0" sz="1200">
                <a:latin typeface="Arial Unicode MS"/>
                <a:cs typeface="Arial Unicode MS"/>
              </a:rPr>
              <a:t> 画造型设计就是以制造欢乐为目的，对每一个动画角色赋予生命力与艺术感染力的创作过程。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69820" y="1007364"/>
            <a:ext cx="3115056" cy="219151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315959" y="3580397"/>
            <a:ext cx="323342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01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《滑稽脸的幽默相》斯图尔特</a:t>
            </a:r>
            <a:r>
              <a:rPr dirty="0" sz="1200" spc="-75">
                <a:latin typeface="Arial Unicode MS"/>
                <a:cs typeface="Arial Unicode MS"/>
              </a:rPr>
              <a:t>·</a:t>
            </a:r>
            <a:r>
              <a:rPr dirty="0" sz="1200">
                <a:latin typeface="Arial Unicode MS"/>
                <a:cs typeface="Arial Unicode MS"/>
              </a:rPr>
              <a:t>布莱克顿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132076" y="4107180"/>
            <a:ext cx="3601212" cy="36393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323335" y="8095996"/>
            <a:ext cx="12192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02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独乐玩具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13076" y="918972"/>
            <a:ext cx="2837688" cy="4152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2942335" y="5363477"/>
            <a:ext cx="19812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03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关于观看幻影的插图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47088" y="5849112"/>
            <a:ext cx="4152900" cy="311353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247135" y="9284716"/>
            <a:ext cx="10668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04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机器猫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41220" y="1005840"/>
            <a:ext cx="3268979" cy="258013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18535" y="3976637"/>
            <a:ext cx="15240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05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《冰河世纪》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912620" y="4514088"/>
            <a:ext cx="3720083" cy="518464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46860" y="944880"/>
            <a:ext cx="4468368" cy="2514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170935" y="3778517"/>
            <a:ext cx="12192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06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《龙猫》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504188" y="4241292"/>
            <a:ext cx="4547616" cy="29718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170935" y="7501636"/>
            <a:ext cx="12192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07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《红猪》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151888" y="938784"/>
            <a:ext cx="3246119" cy="46893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3094735" y="5957837"/>
            <a:ext cx="1371600" cy="177800"/>
          </a:xfrm>
          <a:prstGeom prst="rect">
            <a:avLst/>
          </a:prstGeom>
        </p:spPr>
        <p:txBody>
          <a:bodyPr wrap="square" lIns="0" tIns="0" rIns="0" bIns="0" rtlCol="0" vert="horz">
            <a:spAutoFit/>
          </a:bodyPr>
          <a:lstStyle/>
          <a:p>
            <a:pPr marL="12700">
              <a:lnSpc>
                <a:spcPct val="100000"/>
              </a:lnSpc>
            </a:pPr>
            <a:r>
              <a:rPr dirty="0" sz="1200">
                <a:latin typeface="Arial Unicode MS"/>
                <a:cs typeface="Arial Unicode MS"/>
              </a:rPr>
              <a:t>图</a:t>
            </a:r>
            <a:r>
              <a:rPr dirty="0" sz="1200" spc="-35">
                <a:latin typeface="Arial Unicode MS"/>
                <a:cs typeface="Arial Unicode MS"/>
              </a:rPr>
              <a:t> </a:t>
            </a:r>
            <a:r>
              <a:rPr dirty="0" sz="1200" spc="-40">
                <a:latin typeface="Arial Unicode MS"/>
                <a:cs typeface="Arial Unicode MS"/>
              </a:rPr>
              <a:t>1</a:t>
            </a:r>
            <a:r>
              <a:rPr dirty="0" sz="1200" spc="195">
                <a:latin typeface="Arial Unicode MS"/>
                <a:cs typeface="Arial Unicode MS"/>
              </a:rPr>
              <a:t>-</a:t>
            </a:r>
            <a:r>
              <a:rPr dirty="0" sz="1200" spc="-40">
                <a:latin typeface="Arial Unicode MS"/>
                <a:cs typeface="Arial Unicode MS"/>
              </a:rPr>
              <a:t>08</a:t>
            </a:r>
            <a:r>
              <a:rPr dirty="0" sz="1200">
                <a:latin typeface="Arial Unicode MS"/>
                <a:cs typeface="Arial Unicode MS"/>
              </a:rPr>
              <a:t> </a:t>
            </a:r>
            <a:r>
              <a:rPr dirty="0" sz="1200" spc="-75">
                <a:latin typeface="Arial Unicode MS"/>
                <a:cs typeface="Arial Unicode MS"/>
              </a:rPr>
              <a:t> </a:t>
            </a:r>
            <a:r>
              <a:rPr dirty="0" sz="1200">
                <a:latin typeface="Arial Unicode MS"/>
                <a:cs typeface="Arial Unicode MS"/>
              </a:rPr>
              <a:t>《海贼王》</a:t>
            </a:r>
            <a:endParaRPr sz="1200">
              <a:latin typeface="Arial Unicode MS"/>
              <a:cs typeface="Arial Unicode MS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sldNum" idx="7" sz="quarter"/>
          </p:nvPr>
        </p:nvSpPr>
        <p:spPr>
          <a:prstGeom prst="rect"/>
        </p:spPr>
        <p:txBody>
          <a:bodyPr wrap="square" lIns="0" tIns="0" rIns="0" bIns="0" rtlCol="0" vert="horz">
            <a:spAutoFit/>
          </a:bodyPr>
          <a:lstStyle/>
          <a:p>
            <a:pPr marL="25400">
              <a:lnSpc>
                <a:spcPct val="100000"/>
              </a:lnSpc>
            </a:pPr>
            <a:fld id="{81D60167-4931-47E6-BA6A-407CBD079E47}" type="slidenum">
              <a:rPr dirty="0" spc="-5"/>
              <a:t>1</a:t>
            </a:fld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WPS_1528100937</dc:creator>
  <dcterms:created xsi:type="dcterms:W3CDTF">2022-03-08T09:24:25Z</dcterms:created>
  <dcterms:modified xsi:type="dcterms:W3CDTF">2022-03-08T09:24:25Z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2021-05-27T00:00:00Z</vt:filetime>
  </property>
  <property fmtid="{D5CDD505-2E9C-101B-9397-08002B2CF9AE}" pid="3" name="LastSaved">
    <vt:filetime>2022-03-08T00:00:00Z</vt:filetime>
  </property>
</Properties>
</file>